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65" r:id="rId3"/>
    <p:sldId id="266" r:id="rId4"/>
    <p:sldId id="267" r:id="rId5"/>
    <p:sldId id="272" r:id="rId6"/>
    <p:sldId id="258" r:id="rId7"/>
    <p:sldId id="259" r:id="rId8"/>
    <p:sldId id="263" r:id="rId9"/>
    <p:sldId id="268" r:id="rId10"/>
    <p:sldId id="269" r:id="rId11"/>
    <p:sldId id="270" r:id="rId12"/>
    <p:sldId id="271" r:id="rId13"/>
    <p:sldId id="261" r:id="rId14"/>
    <p:sldId id="26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5270" autoAdjust="0"/>
  </p:normalViewPr>
  <p:slideViewPr>
    <p:cSldViewPr snapToGrid="0" showGuides="1">
      <p:cViewPr varScale="1">
        <p:scale>
          <a:sx n="64" d="100"/>
          <a:sy n="64" d="100"/>
        </p:scale>
        <p:origin x="494" y="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5CBAE7-4C18-6844-99B2-53DAA7C7EEE0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2CB6A3-102D-9E46-989F-0A2AE928439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30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results are on the ticker IVV for the S&amp;P </a:t>
            </a:r>
            <a:r>
              <a:rPr lang="en-US"/>
              <a:t>500 Index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2CB6A3-102D-9E46-989F-0A2AE928439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902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  <a:sym typeface="Wingdings"/>
              </a:rPr>
              <a:t>Stop Loss help optimize position, especially on the short side, to limit losses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  <a:sym typeface="Wingdings"/>
              </a:rPr>
              <a:t>This allows our</a:t>
            </a:r>
            <a:r>
              <a:rPr lang="en-CA" cap="none" baseline="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/>
              </a:rPr>
              <a:t> strategy to become profitable</a:t>
            </a:r>
            <a:endParaRPr lang="en-CA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07B4F5-7D11-EE4F-87BE-9E516B6671A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583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/>
              <a:t>MARKET </a:t>
            </a:r>
            <a:r>
              <a:rPr lang="en-CA" dirty="0"/>
              <a:t>MAKING WITH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Kevin Chen, Kapil </a:t>
            </a:r>
            <a:r>
              <a:rPr lang="en-CA" dirty="0" err="1"/>
              <a:t>Kanagal</a:t>
            </a:r>
            <a:r>
              <a:rPr lang="en-CA" dirty="0"/>
              <a:t>, Yu Wu</a:t>
            </a:r>
          </a:p>
        </p:txBody>
      </p:sp>
    </p:spTree>
    <p:extLst>
      <p:ext uri="{BB962C8B-B14F-4D97-AF65-F5344CB8AC3E}">
        <p14:creationId xmlns:p14="http://schemas.microsoft.com/office/powerpoint/2010/main" val="1176292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Prediction with linear models - SGD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549209" y="1966668"/>
            <a:ext cx="10949519" cy="4099450"/>
          </a:xfrm>
        </p:spPr>
        <p:txBody>
          <a:bodyPr>
            <a:normAutofit/>
          </a:bodyPr>
          <a:lstStyle/>
          <a:p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Training Our Linear Model</a:t>
            </a:r>
          </a:p>
          <a:p>
            <a:pPr lvl="1"/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Iteratively fits 100 linear models on 4830 data points in our 15-day rolling window</a:t>
            </a:r>
          </a:p>
          <a:p>
            <a:pPr lvl="1"/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First 4000 points are training set // All other points are in validation set</a:t>
            </a:r>
          </a:p>
          <a:p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SGD Linear Model from </a:t>
            </a:r>
            <a:r>
              <a:rPr lang="en-CA" dirty="0" err="1">
                <a:latin typeface="Tw Cen MT" panose="020B0602020104020603" pitchFamily="34" charset="0"/>
                <a:cs typeface="Times New Roman" panose="02020603050405020304" pitchFamily="18" charset="0"/>
              </a:rPr>
              <a:t>sklearn</a:t>
            </a:r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 is fit to training data Stochastic Gradient Descent</a:t>
            </a:r>
          </a:p>
          <a:p>
            <a:pPr lvl="1"/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w = vector of zeroes of size n</a:t>
            </a:r>
          </a:p>
          <a:p>
            <a:pPr lvl="1"/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n = length of training set (4000)</a:t>
            </a:r>
          </a:p>
          <a:p>
            <a:pPr lvl="1"/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This process is repeated 500 times to find min</a:t>
            </a:r>
          </a:p>
          <a:p>
            <a:pPr lvl="1"/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Q</a:t>
            </a:r>
            <a:r>
              <a:rPr lang="en-CA" baseline="-25000" dirty="0">
                <a:latin typeface="Tw Cen MT" panose="020B0602020104020603" pitchFamily="34" charset="0"/>
                <a:cs typeface="Times New Roman" panose="02020603050405020304" pitchFamily="18" charset="0"/>
              </a:rPr>
              <a:t>i</a:t>
            </a:r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(w) is objective (log loss) function</a:t>
            </a:r>
          </a:p>
          <a:p>
            <a:pPr lvl="1"/>
            <a:r>
              <a:rPr lang="en-CA" dirty="0" err="1">
                <a:latin typeface="Tw Cen MT" panose="020B0602020104020603" pitchFamily="34" charset="0"/>
                <a:cs typeface="Times New Roman" panose="02020603050405020304" pitchFamily="18" charset="0"/>
              </a:rPr>
              <a:t>η</a:t>
            </a:r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 is the learning rate (internally optimized)</a:t>
            </a:r>
          </a:p>
        </p:txBody>
      </p:sp>
      <p:pic>
        <p:nvPicPr>
          <p:cNvPr id="3" name="Picture 2" descr="Screen Shot 2017-06-04 at 3.28.01 PM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522"/>
          <a:stretch/>
        </p:blipFill>
        <p:spPr>
          <a:xfrm>
            <a:off x="6492272" y="3907918"/>
            <a:ext cx="5150382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871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Prediction with linear models - SGD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4559491" cy="3424107"/>
          </a:xfrm>
        </p:spPr>
        <p:txBody>
          <a:bodyPr>
            <a:normAutofit/>
          </a:bodyPr>
          <a:lstStyle/>
          <a:p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lvl="1"/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of total correct predictions: 38.733</a:t>
            </a:r>
          </a:p>
          <a:p>
            <a:pPr lvl="1"/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of total positive predictions: 14.033</a:t>
            </a:r>
          </a:p>
          <a:p>
            <a:pPr lvl="1"/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of total neutral predictions: 82.486</a:t>
            </a:r>
          </a:p>
          <a:p>
            <a:pPr lvl="1"/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% of total negative predictions: 7.183</a:t>
            </a:r>
          </a:p>
          <a:p>
            <a:pPr lvl="1"/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Overpredicting the number of neutral signals </a:t>
            </a:r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  <a:sym typeface="Wingdings"/>
              </a:rPr>
              <a:t> missing some correct and many negative signals</a:t>
            </a:r>
            <a:endParaRPr lang="en-CA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Screen Shot 2017-06-04 at 4.11.26 PM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393" y="2099709"/>
            <a:ext cx="6030705" cy="390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80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Risk management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472141" y="1822836"/>
            <a:ext cx="6845705" cy="4708233"/>
          </a:xfrm>
        </p:spPr>
        <p:txBody>
          <a:bodyPr>
            <a:normAutofit/>
          </a:bodyPr>
          <a:lstStyle/>
          <a:p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Adverse Scenarios</a:t>
            </a:r>
          </a:p>
          <a:p>
            <a:pPr lvl="1"/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Extra inventory </a:t>
            </a:r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  <a:sym typeface="Wingdings"/>
              </a:rPr>
              <a:t> need to unwind position at end of day and do not want to lose money doing so</a:t>
            </a:r>
          </a:p>
          <a:p>
            <a:pPr lvl="1"/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  <a:sym typeface="Wingdings"/>
              </a:rPr>
              <a:t>Want to predict signals to ensure you are utilizing directionality of market movement in bid-ask posting</a:t>
            </a:r>
            <a:endParaRPr lang="en-CA" dirty="0"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Stop loss</a:t>
            </a:r>
          </a:p>
          <a:p>
            <a:endParaRPr lang="en-CA" dirty="0">
              <a:latin typeface="Tw Cen MT" panose="020B06020201040206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3921" y="1942772"/>
            <a:ext cx="4460258" cy="2022992"/>
          </a:xfrm>
          <a:prstGeom prst="rect">
            <a:avLst/>
          </a:prstGeom>
        </p:spPr>
      </p:pic>
      <p:sp>
        <p:nvSpPr>
          <p:cNvPr id="7" name="Flowchart: Alternate Process 4"/>
          <p:cNvSpPr/>
          <p:nvPr/>
        </p:nvSpPr>
        <p:spPr>
          <a:xfrm>
            <a:off x="858224" y="4335127"/>
            <a:ext cx="5462061" cy="798449"/>
          </a:xfrm>
          <a:prstGeom prst="flowChartAlternate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If(short and market price &lt; price we sold asset)</a:t>
            </a:r>
          </a:p>
        </p:txBody>
      </p:sp>
      <p:cxnSp>
        <p:nvCxnSpPr>
          <p:cNvPr id="11" name="Straight Arrow Connector 10"/>
          <p:cNvCxnSpPr>
            <a:stCxn id="7" idx="3"/>
            <a:endCxn id="12" idx="1"/>
          </p:cNvCxnSpPr>
          <p:nvPr/>
        </p:nvCxnSpPr>
        <p:spPr>
          <a:xfrm flipV="1">
            <a:off x="6320285" y="4734351"/>
            <a:ext cx="2621986" cy="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Flowchart: Predefined Process 113"/>
          <p:cNvSpPr/>
          <p:nvPr/>
        </p:nvSpPr>
        <p:spPr>
          <a:xfrm>
            <a:off x="8942271" y="4410500"/>
            <a:ext cx="1766528" cy="647702"/>
          </a:xfrm>
          <a:prstGeom prst="flowChartPredefined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Buy back asset</a:t>
            </a:r>
          </a:p>
        </p:txBody>
      </p:sp>
      <p:sp>
        <p:nvSpPr>
          <p:cNvPr id="13" name="Flowchart: Alternate Process 4"/>
          <p:cNvSpPr/>
          <p:nvPr/>
        </p:nvSpPr>
        <p:spPr>
          <a:xfrm>
            <a:off x="828968" y="5661049"/>
            <a:ext cx="5520573" cy="664181"/>
          </a:xfrm>
          <a:prstGeom prst="flowChartAlternate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Else if(long and market price &gt; price we bought asset)</a:t>
            </a:r>
          </a:p>
        </p:txBody>
      </p:sp>
      <p:cxnSp>
        <p:nvCxnSpPr>
          <p:cNvPr id="14" name="Straight Arrow Connector 13"/>
          <p:cNvCxnSpPr>
            <a:stCxn id="13" idx="3"/>
            <a:endCxn id="17" idx="1"/>
          </p:cNvCxnSpPr>
          <p:nvPr/>
        </p:nvCxnSpPr>
        <p:spPr>
          <a:xfrm flipV="1">
            <a:off x="6349541" y="5993139"/>
            <a:ext cx="2610205" cy="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7" name="Flowchart: Predefined Process 113"/>
          <p:cNvSpPr/>
          <p:nvPr/>
        </p:nvSpPr>
        <p:spPr>
          <a:xfrm>
            <a:off x="8959746" y="5669288"/>
            <a:ext cx="1731578" cy="647702"/>
          </a:xfrm>
          <a:prstGeom prst="flowChartPredefined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Sell off asset</a:t>
            </a:r>
          </a:p>
        </p:txBody>
      </p:sp>
      <p:cxnSp>
        <p:nvCxnSpPr>
          <p:cNvPr id="20" name="Straight Arrow Connector 19"/>
          <p:cNvCxnSpPr>
            <a:stCxn id="7" idx="2"/>
            <a:endCxn id="13" idx="0"/>
          </p:cNvCxnSpPr>
          <p:nvPr/>
        </p:nvCxnSpPr>
        <p:spPr>
          <a:xfrm>
            <a:off x="3589255" y="5133576"/>
            <a:ext cx="0" cy="527473"/>
          </a:xfrm>
          <a:prstGeom prst="straightConnector1">
            <a:avLst/>
          </a:prstGeom>
          <a:ln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2147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Forecast accuracy, confusion matrix</a:t>
            </a:r>
          </a:p>
          <a:p>
            <a:r>
              <a:rPr lang="en-CA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PnL</a:t>
            </a:r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Sharpe ratio, max draw down, </a:t>
            </a:r>
            <a:r>
              <a:rPr lang="en-CA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CA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cVaR</a:t>
            </a:r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?, percentage of trade profitable for strategy</a:t>
            </a:r>
          </a:p>
          <a:p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Turn over rates, holding period</a:t>
            </a:r>
          </a:p>
          <a:p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Pretty graphs and shit</a:t>
            </a:r>
          </a:p>
          <a:p>
            <a:endParaRPr lang="en-CA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1601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we learned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734480" y="2269789"/>
            <a:ext cx="4710686" cy="3424107"/>
          </a:xfrm>
        </p:spPr>
        <p:txBody>
          <a:bodyPr>
            <a:normAutofit lnSpcReduction="10000"/>
          </a:bodyPr>
          <a:lstStyle/>
          <a:p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Don’t make losing trades</a:t>
            </a:r>
          </a:p>
          <a:p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Don’t always post at best bid/ask</a:t>
            </a:r>
          </a:p>
          <a:p>
            <a:r>
              <a:rPr lang="en-CA" b="1" dirty="0" err="1">
                <a:latin typeface="Tw Cen MT" panose="020B0602020104020603" pitchFamily="34" charset="0"/>
                <a:cs typeface="Times New Roman" panose="02020603050405020304" pitchFamily="18" charset="0"/>
              </a:rPr>
              <a:t>Thesys</a:t>
            </a:r>
            <a:r>
              <a:rPr lang="en-CA" b="1" dirty="0">
                <a:latin typeface="Tw Cen MT" panose="020B0602020104020603" pitchFamily="34" charset="0"/>
                <a:cs typeface="Times New Roman" panose="02020603050405020304" pitchFamily="18" charset="0"/>
              </a:rPr>
              <a:t> is unreliable</a:t>
            </a:r>
          </a:p>
          <a:p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Trading and making money is HARD WORK!</a:t>
            </a:r>
          </a:p>
          <a:p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What works on one market (Nikkei) is not always successful on another (NYSE)</a:t>
            </a:r>
          </a:p>
          <a:p>
            <a:endParaRPr lang="en-CA" dirty="0">
              <a:latin typeface="Tw Cen MT" panose="020B06020201040206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535" y="2201169"/>
            <a:ext cx="5805479" cy="349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515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288317"/>
            <a:ext cx="10364451" cy="1596177"/>
          </a:xfrm>
        </p:spPr>
        <p:txBody>
          <a:bodyPr/>
          <a:lstStyle/>
          <a:p>
            <a:r>
              <a:rPr lang="en-CA" dirty="0"/>
              <a:t>Market making Explained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4577464" cy="3424107"/>
          </a:xfrm>
        </p:spPr>
        <p:txBody>
          <a:bodyPr/>
          <a:lstStyle/>
          <a:p>
            <a:r>
              <a:rPr lang="en-CA" dirty="0"/>
              <a:t>Market Makers provide liquidity in an exchange by quoting both a bid and ask price in a financial instrument</a:t>
            </a:r>
          </a:p>
          <a:p>
            <a:r>
              <a:rPr lang="en-CA" dirty="0"/>
              <a:t>Make profit by taking advantage of the bid-ask spread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036" t="2414" r="8582" b="1319"/>
          <a:stretch/>
        </p:blipFill>
        <p:spPr>
          <a:xfrm>
            <a:off x="6494929" y="2017468"/>
            <a:ext cx="4013947" cy="347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399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857" y="248102"/>
            <a:ext cx="10364451" cy="1596177"/>
          </a:xfrm>
        </p:spPr>
        <p:txBody>
          <a:bodyPr/>
          <a:lstStyle/>
          <a:p>
            <a:r>
              <a:rPr lang="en-US" dirty="0"/>
              <a:t>Market Making Example</a:t>
            </a:r>
          </a:p>
        </p:txBody>
      </p:sp>
      <p:sp>
        <p:nvSpPr>
          <p:cNvPr id="4" name="Flowchart: Alternate Process 3"/>
          <p:cNvSpPr/>
          <p:nvPr/>
        </p:nvSpPr>
        <p:spPr>
          <a:xfrm>
            <a:off x="5588983" y="3496771"/>
            <a:ext cx="2534036" cy="67887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Market Maker</a:t>
            </a:r>
          </a:p>
        </p:txBody>
      </p:sp>
      <p:sp>
        <p:nvSpPr>
          <p:cNvPr id="5" name="Flowchart: Alternate Process 4"/>
          <p:cNvSpPr/>
          <p:nvPr/>
        </p:nvSpPr>
        <p:spPr>
          <a:xfrm>
            <a:off x="5640430" y="1847725"/>
            <a:ext cx="2431142" cy="487498"/>
          </a:xfrm>
          <a:prstGeom prst="flowChartAlternate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Person 1 (Seller)</a:t>
            </a:r>
          </a:p>
        </p:txBody>
      </p:sp>
      <p:cxnSp>
        <p:nvCxnSpPr>
          <p:cNvPr id="7" name="Straight Arrow Connector 6"/>
          <p:cNvCxnSpPr>
            <a:stCxn id="16" idx="3"/>
            <a:endCxn id="4" idx="0"/>
          </p:cNvCxnSpPr>
          <p:nvPr/>
        </p:nvCxnSpPr>
        <p:spPr>
          <a:xfrm>
            <a:off x="5093197" y="2899866"/>
            <a:ext cx="1762804" cy="596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12" idx="1"/>
            <a:endCxn id="5" idx="2"/>
          </p:cNvCxnSpPr>
          <p:nvPr/>
        </p:nvCxnSpPr>
        <p:spPr>
          <a:xfrm flipH="1" flipV="1">
            <a:off x="6856001" y="2335223"/>
            <a:ext cx="1885318" cy="564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741319" y="2434515"/>
            <a:ext cx="1762991" cy="93070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$199</a:t>
            </a:r>
          </a:p>
        </p:txBody>
      </p:sp>
      <p:cxnSp>
        <p:nvCxnSpPr>
          <p:cNvPr id="14" name="Straight Arrow Connector 13"/>
          <p:cNvCxnSpPr>
            <a:stCxn id="5" idx="2"/>
            <a:endCxn id="16" idx="3"/>
          </p:cNvCxnSpPr>
          <p:nvPr/>
        </p:nvCxnSpPr>
        <p:spPr>
          <a:xfrm flipH="1">
            <a:off x="5093197" y="2335223"/>
            <a:ext cx="1762804" cy="56464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6" name="Flowchart: Predefined Process 113"/>
          <p:cNvSpPr/>
          <p:nvPr/>
        </p:nvSpPr>
        <p:spPr>
          <a:xfrm>
            <a:off x="3243613" y="2576015"/>
            <a:ext cx="1849584" cy="647702"/>
          </a:xfrm>
          <a:prstGeom prst="flowChartPredefined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1 iPod</a:t>
            </a:r>
          </a:p>
        </p:txBody>
      </p:sp>
      <p:sp>
        <p:nvSpPr>
          <p:cNvPr id="49" name="Flowchart: Alternate Process 4"/>
          <p:cNvSpPr/>
          <p:nvPr/>
        </p:nvSpPr>
        <p:spPr>
          <a:xfrm>
            <a:off x="5640430" y="5254604"/>
            <a:ext cx="2431142" cy="487498"/>
          </a:xfrm>
          <a:prstGeom prst="flowChartAlternate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Person 2 (Buyer)</a:t>
            </a:r>
          </a:p>
        </p:txBody>
      </p:sp>
      <p:cxnSp>
        <p:nvCxnSpPr>
          <p:cNvPr id="50" name="Straight Arrow Connector 49"/>
          <p:cNvCxnSpPr>
            <a:stCxn id="55" idx="1"/>
            <a:endCxn id="49" idx="0"/>
          </p:cNvCxnSpPr>
          <p:nvPr/>
        </p:nvCxnSpPr>
        <p:spPr>
          <a:xfrm flipH="1">
            <a:off x="6856001" y="4749558"/>
            <a:ext cx="1842021" cy="505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3341213" y="4275059"/>
            <a:ext cx="1654385" cy="94899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$201</a:t>
            </a:r>
          </a:p>
        </p:txBody>
      </p:sp>
      <p:cxnSp>
        <p:nvCxnSpPr>
          <p:cNvPr id="54" name="Straight Arrow Connector 53"/>
          <p:cNvCxnSpPr>
            <a:stCxn id="4" idx="2"/>
            <a:endCxn id="55" idx="1"/>
          </p:cNvCxnSpPr>
          <p:nvPr/>
        </p:nvCxnSpPr>
        <p:spPr>
          <a:xfrm>
            <a:off x="6856001" y="4175644"/>
            <a:ext cx="1842021" cy="573914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5" name="Flowchart: Predefined Process 113"/>
          <p:cNvSpPr/>
          <p:nvPr/>
        </p:nvSpPr>
        <p:spPr>
          <a:xfrm>
            <a:off x="8698022" y="4425707"/>
            <a:ext cx="1849584" cy="647702"/>
          </a:xfrm>
          <a:prstGeom prst="flowChartPredefined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1 iPod</a:t>
            </a:r>
          </a:p>
        </p:txBody>
      </p:sp>
      <p:cxnSp>
        <p:nvCxnSpPr>
          <p:cNvPr id="78" name="Straight Arrow Connector 77"/>
          <p:cNvCxnSpPr>
            <a:stCxn id="12" idx="1"/>
            <a:endCxn id="4" idx="0"/>
          </p:cNvCxnSpPr>
          <p:nvPr/>
        </p:nvCxnSpPr>
        <p:spPr>
          <a:xfrm flipH="1">
            <a:off x="6856001" y="2899867"/>
            <a:ext cx="1885318" cy="596904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52" idx="3"/>
            <a:endCxn id="4" idx="2"/>
          </p:cNvCxnSpPr>
          <p:nvPr/>
        </p:nvCxnSpPr>
        <p:spPr>
          <a:xfrm flipV="1">
            <a:off x="4995598" y="4175644"/>
            <a:ext cx="1860403" cy="5739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2" idx="3"/>
            <a:endCxn id="49" idx="0"/>
          </p:cNvCxnSpPr>
          <p:nvPr/>
        </p:nvCxnSpPr>
        <p:spPr>
          <a:xfrm>
            <a:off x="4995598" y="4749558"/>
            <a:ext cx="1860403" cy="505046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stCxn id="114" idx="1"/>
            <a:endCxn id="4" idx="3"/>
          </p:cNvCxnSpPr>
          <p:nvPr/>
        </p:nvCxnSpPr>
        <p:spPr>
          <a:xfrm flipH="1">
            <a:off x="8123019" y="3836208"/>
            <a:ext cx="2634629" cy="0"/>
          </a:xfrm>
          <a:prstGeom prst="straightConnector1">
            <a:avLst/>
          </a:prstGeom>
          <a:ln>
            <a:solidFill>
              <a:srgbClr val="2FA3EE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/>
          <p:nvPr/>
        </p:nvSpPr>
        <p:spPr>
          <a:xfrm>
            <a:off x="10757648" y="3486767"/>
            <a:ext cx="1244134" cy="6988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+$2.00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922909" y="2425367"/>
            <a:ext cx="1654385" cy="94899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$201</a:t>
            </a:r>
          </a:p>
        </p:txBody>
      </p:sp>
      <p:sp>
        <p:nvSpPr>
          <p:cNvPr id="120" name="Rectangle 119"/>
          <p:cNvSpPr/>
          <p:nvPr/>
        </p:nvSpPr>
        <p:spPr>
          <a:xfrm>
            <a:off x="918857" y="4284207"/>
            <a:ext cx="1662488" cy="93070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$199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105647" y="5218356"/>
            <a:ext cx="1299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Bid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1093694" y="2064870"/>
            <a:ext cx="1299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Ask</a:t>
            </a:r>
          </a:p>
        </p:txBody>
      </p:sp>
      <p:cxnSp>
        <p:nvCxnSpPr>
          <p:cNvPr id="123" name="Straight Arrow Connector 122"/>
          <p:cNvCxnSpPr/>
          <p:nvPr/>
        </p:nvCxnSpPr>
        <p:spPr>
          <a:xfrm flipH="1" flipV="1">
            <a:off x="673522" y="2169121"/>
            <a:ext cx="2988" cy="3233901"/>
          </a:xfrm>
          <a:prstGeom prst="straightConnector1">
            <a:avLst/>
          </a:prstGeom>
          <a:ln w="57150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 rot="16200000">
            <a:off x="-273111" y="3688992"/>
            <a:ext cx="1299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Price</a:t>
            </a:r>
          </a:p>
        </p:txBody>
      </p:sp>
    </p:spTree>
    <p:extLst>
      <p:ext uri="{BB962C8B-B14F-4D97-AF65-F5344CB8AC3E}">
        <p14:creationId xmlns:p14="http://schemas.microsoft.com/office/powerpoint/2010/main" val="377147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320028"/>
            <a:ext cx="10364451" cy="1596177"/>
          </a:xfrm>
        </p:spPr>
        <p:txBody>
          <a:bodyPr/>
          <a:lstStyle/>
          <a:p>
            <a:r>
              <a:rPr lang="en-CA" dirty="0"/>
              <a:t>Strategy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091428"/>
            <a:ext cx="10490826" cy="3424107"/>
          </a:xfrm>
        </p:spPr>
        <p:txBody>
          <a:bodyPr/>
          <a:lstStyle/>
          <a:p>
            <a:r>
              <a:rPr lang="en-CA" dirty="0"/>
              <a:t>Look at market book data and periodically PREDICT evolution of stock price with machine learning model</a:t>
            </a:r>
          </a:p>
          <a:p>
            <a:r>
              <a:rPr lang="en-CA" dirty="0"/>
              <a:t>post bid and ask orders adjusted for this evolution</a:t>
            </a:r>
          </a:p>
          <a:p>
            <a:r>
              <a:rPr lang="en-CA" dirty="0"/>
              <a:t>If only one side only is hit after </a:t>
            </a:r>
            <a:r>
              <a:rPr lang="en-US" dirty="0"/>
              <a:t>a waiting period</a:t>
            </a:r>
            <a:r>
              <a:rPr lang="en-CA" dirty="0"/>
              <a:t>, cancel order and post new adjusted quotes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32632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Preamble Strategy 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743200"/>
            <a:ext cx="4558671" cy="3047999"/>
          </a:xfrm>
        </p:spPr>
        <p:txBody>
          <a:bodyPr/>
          <a:lstStyle/>
          <a:p>
            <a:r>
              <a:rPr lang="en-US" dirty="0"/>
              <a:t>Sampling of market book data</a:t>
            </a:r>
          </a:p>
          <a:p>
            <a:r>
              <a:rPr lang="en-US" dirty="0"/>
              <a:t>MACHINE LEARNING PREDICTION from historical data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38" y="1880627"/>
            <a:ext cx="5406395" cy="375369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41193" y="6299947"/>
            <a:ext cx="901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Li, Deng, Zhu, Wang, </a:t>
            </a:r>
            <a:r>
              <a:rPr lang="en-US" dirty="0" err="1"/>
              <a:t>Xie</a:t>
            </a:r>
            <a:r>
              <a:rPr lang="en-US" dirty="0"/>
              <a:t>; </a:t>
            </a:r>
            <a:r>
              <a:rPr lang="en-US" i="1" dirty="0"/>
              <a:t>An intelligent market making strategy in algorithmic trading</a:t>
            </a:r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1901384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278337"/>
            <a:ext cx="10364451" cy="1596177"/>
          </a:xfrm>
        </p:spPr>
        <p:txBody>
          <a:bodyPr/>
          <a:lstStyle/>
          <a:p>
            <a:r>
              <a:rPr lang="en-CA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24214" y="1892113"/>
            <a:ext cx="6122026" cy="3424107"/>
          </a:xfrm>
        </p:spPr>
        <p:txBody>
          <a:bodyPr/>
          <a:lstStyle/>
          <a:p>
            <a:r>
              <a:rPr lang="en-CA" dirty="0">
                <a:cs typeface="Times New Roman" panose="02020603050405020304" pitchFamily="18" charset="0"/>
              </a:rPr>
              <a:t>Market book data containing price and queue size of the first few levels of bids and asks.</a:t>
            </a:r>
          </a:p>
          <a:p>
            <a:r>
              <a:rPr lang="en-CA" dirty="0">
                <a:cs typeface="Times New Roman" panose="02020603050405020304" pitchFamily="18" charset="0"/>
              </a:rPr>
              <a:t>Combined to measure relative size of ask and bid sides over different time periods</a:t>
            </a:r>
          </a:p>
          <a:p>
            <a:r>
              <a:rPr lang="en-CA" dirty="0">
                <a:cs typeface="Times New Roman" panose="02020603050405020304" pitchFamily="18" charset="0"/>
              </a:rPr>
              <a:t>Choice of threshold</a:t>
            </a:r>
          </a:p>
          <a:p>
            <a:r>
              <a:rPr lang="en-CA" dirty="0">
                <a:cs typeface="Times New Roman" panose="02020603050405020304" pitchFamily="18" charset="0"/>
              </a:rPr>
              <a:t>Conservative vs liberal estimates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241" y="1634497"/>
            <a:ext cx="4751532" cy="3503923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41193" y="6299947"/>
            <a:ext cx="901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Li, Deng, Zhu, Wang, </a:t>
            </a:r>
            <a:r>
              <a:rPr lang="en-US" dirty="0" err="1"/>
              <a:t>Xie</a:t>
            </a:r>
            <a:r>
              <a:rPr lang="en-US" dirty="0"/>
              <a:t>; </a:t>
            </a:r>
            <a:r>
              <a:rPr lang="en-US" i="1" dirty="0"/>
              <a:t>An intelligent market making strategy in algorithmic trading</a:t>
            </a:r>
            <a:endParaRPr lang="fr-FR" i="1" dirty="0"/>
          </a:p>
        </p:txBody>
      </p:sp>
    </p:spTree>
    <p:extLst>
      <p:ext uri="{BB962C8B-B14F-4D97-AF65-F5344CB8AC3E}">
        <p14:creationId xmlns:p14="http://schemas.microsoft.com/office/powerpoint/2010/main" val="335672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Predicting with SVM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 on training SVM</a:t>
            </a:r>
          </a:p>
          <a:p>
            <a:r>
              <a:rPr lang="en-C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 the process to fit and validate the model, how good the model is, any patterns in the data, any optimization used</a:t>
            </a:r>
          </a:p>
        </p:txBody>
      </p:sp>
    </p:spTree>
    <p:extLst>
      <p:ext uri="{BB962C8B-B14F-4D97-AF65-F5344CB8AC3E}">
        <p14:creationId xmlns:p14="http://schemas.microsoft.com/office/powerpoint/2010/main" val="279163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Predicting with Random forest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913775" y="2669651"/>
            <a:ext cx="5182226" cy="3424107"/>
          </a:xfrm>
        </p:spPr>
        <p:txBody>
          <a:bodyPr/>
          <a:lstStyle/>
          <a:p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DECISION TREE </a:t>
            </a:r>
          </a:p>
          <a:p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Average decision trees to obtain random forest with less variance</a:t>
            </a:r>
          </a:p>
          <a:p>
            <a:r>
              <a:rPr lang="en-CA" dirty="0">
                <a:latin typeface="Tw Cen MT" panose="020B0602020104020603" pitchFamily="34" charset="0"/>
                <a:cs typeface="Times New Roman" panose="02020603050405020304" pitchFamily="18" charset="0"/>
              </a:rPr>
              <a:t>Cross validation on 20% of the training set</a:t>
            </a:r>
          </a:p>
        </p:txBody>
      </p:sp>
      <p:pic>
        <p:nvPicPr>
          <p:cNvPr id="5" name="Espace réservé du contenu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04745"/>
            <a:ext cx="5136355" cy="342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057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Predicting with Random forest</a:t>
            </a:r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324811" y="1802187"/>
            <a:ext cx="5136355" cy="3424237"/>
          </a:xfr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271" y="2882574"/>
            <a:ext cx="4817129" cy="170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9661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170</TotalTime>
  <Words>608</Words>
  <Application>Microsoft Office PowerPoint</Application>
  <PresentationFormat>Grand écran</PresentationFormat>
  <Paragraphs>85</Paragraphs>
  <Slides>14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Arial</vt:lpstr>
      <vt:lpstr>Calibri</vt:lpstr>
      <vt:lpstr>Times New Roman</vt:lpstr>
      <vt:lpstr>Tw Cen MT</vt:lpstr>
      <vt:lpstr>Wingdings</vt:lpstr>
      <vt:lpstr>Droplet</vt:lpstr>
      <vt:lpstr>MARKET MAKING WITH MACHINE LEARNING</vt:lpstr>
      <vt:lpstr>Market making Explained</vt:lpstr>
      <vt:lpstr>Market Making Example</vt:lpstr>
      <vt:lpstr>Strategy outline</vt:lpstr>
      <vt:lpstr>Preamble Strategy training</vt:lpstr>
      <vt:lpstr>data</vt:lpstr>
      <vt:lpstr>Predicting with SVM</vt:lpstr>
      <vt:lpstr>Predicting with Random forest</vt:lpstr>
      <vt:lpstr>Predicting with Random forest</vt:lpstr>
      <vt:lpstr>Prediction with linear models - SGD</vt:lpstr>
      <vt:lpstr>Prediction with linear models - SGD</vt:lpstr>
      <vt:lpstr>Risk management</vt:lpstr>
      <vt:lpstr>results</vt:lpstr>
      <vt:lpstr>What we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 MAKING WITH MACHINE LEARNING</dc:title>
  <dc:creator>Y wuwu</dc:creator>
  <cp:lastModifiedBy>Kevin Chen</cp:lastModifiedBy>
  <cp:revision>31</cp:revision>
  <dcterms:created xsi:type="dcterms:W3CDTF">2017-06-03T20:24:24Z</dcterms:created>
  <dcterms:modified xsi:type="dcterms:W3CDTF">2017-06-06T06:08:58Z</dcterms:modified>
</cp:coreProperties>
</file>

<file path=docProps/thumbnail.jpeg>
</file>